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50" Type="http://schemas.openxmlformats.org/officeDocument/2006/relationships/tableStyles" Target="tableStyles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47" Type="http://schemas.openxmlformats.org/officeDocument/2006/relationships/handoutMaster" Target="handoutMasters/handoutMaster1.xml" /><Relationship Id="rId44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patrones</a:t>
            </a:r>
            <a:r>
              <a:rPr/>
              <a:t> </a:t>
            </a:r>
            <a:r>
              <a:rPr/>
              <a:t>espaciales</a:t>
            </a:r>
            <a:r>
              <a:rPr/>
              <a:t> </a:t>
            </a:r>
            <a:r>
              <a:rPr/>
              <a:t>multiplicados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valor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sus</a:t>
            </a:r>
            <a:r>
              <a:rPr/>
              <a:t> </a:t>
            </a:r>
            <a:r>
              <a:rPr/>
              <a:t>respectivos</a:t>
            </a:r>
            <a:r>
              <a:rPr/>
              <a:t> </a:t>
            </a:r>
            <a:r>
              <a:rPr/>
              <a:t>valores</a:t>
            </a:r>
            <a:r>
              <a:rPr/>
              <a:t> </a:t>
            </a:r>
            <a:r>
              <a:rPr/>
              <a:t>principales.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EOF1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niveles</a:t>
            </a:r>
            <a:r>
              <a:rPr/>
              <a:t> </a:t>
            </a:r>
            <a:r>
              <a:rPr/>
              <a:t>marcados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Correlación</a:t>
            </a:r>
            <a:r>
              <a:rPr/>
              <a:t> </a:t>
            </a:r>
            <a:r>
              <a:rPr/>
              <a:t>cruzada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nivel.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Covarianza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altura</a:t>
            </a:r>
            <a:r>
              <a:rPr/>
              <a:t> </a:t>
            </a:r>
            <a:r>
              <a:rPr/>
              <a:t>geopotencial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índice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nivel</a:t>
            </a:r>
            <a:r>
              <a:rPr/>
              <a:t> </a:t>
            </a:r>
            <a:r>
              <a:rPr/>
              <a:t>-ERA5.</a:t>
            </a:r>
            <a:r>
              <a:rPr/>
              <a:t> </a:t>
            </a:r>
            <a:r>
              <a:rPr/>
              <a:t>(Comparar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Baldwin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THompson</a:t>
            </a:r>
            <a:r>
              <a:rPr/>
              <a:t> </a:t>
            </a:r>
            <a:r>
              <a:rPr/>
              <a:t>2009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8,</a:t>
            </a:r>
            <a:r>
              <a:rPr/>
              <a:t> </a:t>
            </a:r>
            <a:r>
              <a:rPr/>
              <a:t>columna</a:t>
            </a:r>
            <a:r>
              <a:rPr/>
              <a:t> </a:t>
            </a:r>
            <a:r>
              <a:rPr/>
              <a:t>derecha)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sp><p:nvSpPr><p:cNvPr id="3" name="Content Placeholder 2" /><p:cNvSpPr><a:spLocks noGrp="1" /></p:cNvSpPr><p:nvPr><p:ph idx="1" /></p:nvPr></p:nvSpPr><p:spPr /><p:txBody><a:bodyPr /><a:lstStyle /><a:p><a:pPr lvl="0" marL="0" indent="0"><a:buNone /></a:pPr><a:r><a:rPr /><a:t> &#1; </a:t></a:r></a:p></p:txBody></p:sp></p:spTree></p:cSld>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bt0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niveles</a:t>
            </a:r>
            <a:r>
              <a:rPr/>
              <a:t> </a:t>
            </a:r>
            <a:r>
              <a:rPr/>
              <a:t>extremos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Separando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método de BT09 define el modo anular usando el geopotencial medio, pero no es simple ver cómo usarlo para separar la parte simétrica de la asimétrica. Lo que voy a hacer es otra cosa.</a:t>
            </a:r>
          </a:p>
          <a:p>
            <a:pPr lvl="1">
              <a:buAutoNum type="arabicPeriod"/>
            </a:pPr>
            <a:r>
              <a:rPr/>
              <a:t>Computar el patrón SAM de forma “tradicional” usando las anomalías temporales de geopotencial en 700hPa para todo el año</a:t>
            </a:r>
          </a:p>
          <a:p>
            <a:pPr lvl="1">
              <a:buAutoNum type="arabicPeriod"/>
            </a:pPr>
            <a:r>
              <a:rPr/>
              <a:t>Computar los patrones de correlación separando en trimestres.</a:t>
            </a:r>
          </a:p>
          <a:p>
            <a:pPr lvl="1">
              <a:buAutoNum type="arabicPeriod"/>
            </a:pPr>
            <a:r>
              <a:rPr/>
              <a:t>Calcular la parte simétrica y la parte asimétrica de esos patrones.</a:t>
            </a:r>
          </a:p>
          <a:p>
            <a:pPr lvl="1">
              <a:buAutoNum type="arabicPeriod"/>
            </a:pPr>
            <a:r>
              <a:rPr/>
              <a:t>Para cada campo de anomalía de geopotencial, calcular la regresión múltiple lineal con la parte simétrica y la asimétrica del patrón correspondiente al trimestre. Es decir, si SAM_sym y SAM_asym son los patrones simétricos y asimétricos del SAM computados en el paso 2 y HGT es el campo de anomalías de geopotencial en 700hPa de una determinada fecha, hacer la regresión HGT ~ a*SAM_sym + b*SAM_asym. (La regresión pesada por el coseno de la latitud).</a:t>
            </a:r>
          </a:p>
          <a:p>
            <a:pPr lvl="1">
              <a:buAutoNum type="arabicPeriod"/>
            </a:pPr>
            <a:r>
              <a:rPr/>
              <a:t>La serie temporal de a y b son los índices de SAM simétrico y asimétrico.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Parte</a:t>
            </a:r>
            <a:r>
              <a:rPr/>
              <a:t> </a:t>
            </a:r>
            <a:r>
              <a:rPr/>
              <a:t>simétrica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asimétrica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Parte</a:t>
            </a:r>
            <a:r>
              <a:rPr/>
              <a:t> </a:t>
            </a:r>
            <a:r>
              <a:rPr/>
              <a:t>simétrica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asimétrica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tradicional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Parte</a:t>
            </a:r>
            <a:r>
              <a:rPr/>
              <a:t> </a:t>
            </a:r>
            <a:r>
              <a:rPr/>
              <a:t>simétrica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asimétrica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Parte</a:t>
            </a:r>
            <a:r>
              <a:rPr/>
              <a:t> </a:t>
            </a:r>
            <a:r>
              <a:rPr/>
              <a:t>simétrica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asimétrica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EOF1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acá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índice</a:t>
            </a:r>
            <a:r>
              <a:rPr/>
              <a:t> </a:t>
            </a:r>
            <a:r>
              <a:rPr/>
              <a:t>AAO</a:t>
            </a:r>
            <a:r>
              <a:rPr/>
              <a:t> </a:t>
            </a:r>
            <a:r>
              <a:rPr/>
              <a:t>provisto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NCEP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BT09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partes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asimétrico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(normalizados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desvio</a:t>
            </a:r>
            <a:r>
              <a:rPr/>
              <a:t> </a:t>
            </a:r>
            <a:r>
              <a:rPr/>
              <a:t>estándar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completa.)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Correlaciones</a:t>
            </a:r>
            <a:r>
              <a:rPr/>
              <a:t> </a:t>
            </a:r>
            <a:r>
              <a:rPr/>
              <a:t>cruzadas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índices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niveles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valor</a:t>
            </a:r>
            <a:r>
              <a:rPr/>
              <a:t> </a:t>
            </a:r>
            <a:r>
              <a:rPr/>
              <a:t>absoluto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SAM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abs(sym)</a:t>
            </a:r>
            <a:r>
              <a:rPr/>
              <a:t> </a:t>
            </a:r>
            <a:r>
              <a:rPr/>
              <a:t>/</a:t>
            </a:r>
            <a:r>
              <a:rPr/>
              <a:t> </a:t>
            </a:r>
            <a:r>
              <a:rPr/>
              <a:t>(abs(sym)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abs(asym)).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completo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asimétrico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(Primera componente principal de las anomalías temporales de altura geopotencial mensual en 700hPA pesado por la raiz del coseno de la latitud)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índice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completo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índices</a:t>
            </a:r>
            <a:r>
              <a:rPr/>
              <a:t> </a:t>
            </a:r>
            <a:r>
              <a:rPr/>
              <a:t>separados.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Coeficientes</a:t>
            </a:r>
            <a:r>
              <a:rPr/>
              <a:t> </a:t>
            </a:r>
            <a:r>
              <a:rPr/>
              <a:t>anteriores</a:t>
            </a:r>
            <a:r>
              <a:rPr/>
              <a:t> </a:t>
            </a:r>
            <a:r>
              <a:rPr/>
              <a:t>vs. varianza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/</a:t>
            </a:r>
            <a:r>
              <a:rPr/>
              <a:t> </a:t>
            </a:r>
            <a:r>
              <a:rPr/>
              <a:t>varianza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patrón</a:t>
            </a:r>
            <a:r>
              <a:rPr/>
              <a:t> </a:t>
            </a:r>
            <a:r>
              <a:rPr/>
              <a:t>completo.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anomalías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geopotencial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índice</a:t>
            </a:r>
            <a:r>
              <a:rPr/>
              <a:t> </a:t>
            </a:r>
            <a:r>
              <a:rPr/>
              <a:t>correspondiente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nivel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al</a:t>
            </a:r>
            <a:r>
              <a:rPr/>
              <a:t> </a:t>
            </a:r>
            <a:r>
              <a:rPr/>
              <a:t>cuadrado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planetarias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asimétrica.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amplitud</a:t>
            </a:r>
            <a:r>
              <a:rPr/>
              <a:t> </a:t>
            </a:r>
            <a:r>
              <a:rPr/>
              <a:t>al</a:t>
            </a:r>
            <a:r>
              <a:rPr/>
              <a:t> </a:t>
            </a:r>
            <a:r>
              <a:rPr/>
              <a:t>cuadrado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planetarias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65ºS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45ºS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R²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planetarias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65ºS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45ºS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índices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niveles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hemisferio</a:t>
            </a:r>
            <a:r>
              <a:rPr/>
              <a:t> </a:t>
            </a:r>
            <a:r>
              <a:rPr/>
              <a:t>SUR.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Patrón</a:t>
            </a:r>
            <a:r>
              <a:rPr/>
              <a:t> </a:t>
            </a:r>
            <a:r>
              <a:rPr/>
              <a:t>espacial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ERA5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sombrado,</a:t>
            </a:r>
            <a:r>
              <a:rPr/>
              <a:t> </a:t>
            </a:r>
            <a:r>
              <a:rPr/>
              <a:t>NCEP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Proyección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altura</a:t>
            </a:r>
            <a:r>
              <a:rPr/>
              <a:t> </a:t>
            </a:r>
            <a:r>
              <a:rPr/>
              <a:t>geopotencial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índice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700hPa</a:t>
            </a:r>
            <a:r>
              <a:rPr/>
              <a:t> </a:t>
            </a:r>
            <a:r>
              <a:rPr/>
              <a:t>-ERA5.</a:t>
            </a:r>
            <a:r>
              <a:rPr/>
              <a:t> </a:t>
            </a:r>
            <a:r>
              <a:rPr/>
              <a:t>(Comparar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Baldwin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THompson</a:t>
            </a:r>
            <a:r>
              <a:rPr/>
              <a:t> </a:t>
            </a:r>
            <a:r>
              <a:rPr/>
              <a:t>2009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8,</a:t>
            </a:r>
            <a:r>
              <a:rPr/>
              <a:t> </a:t>
            </a:r>
            <a:r>
              <a:rPr/>
              <a:t>columna</a:t>
            </a:r>
            <a:r>
              <a:rPr/>
              <a:t> </a:t>
            </a:r>
            <a:r>
              <a:rPr/>
              <a:t>izquierda)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Método</a:t>
            </a:r>
            <a:r>
              <a:rPr/>
              <a:t> </a:t>
            </a:r>
            <a:r>
              <a:rPr/>
              <a:t>BT09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Método:</a:t>
            </a:r>
          </a:p>
          <a:p>
            <a:pPr lvl="1">
              <a:buAutoNum type="arabicPeriod"/>
            </a:pPr>
            <a:r>
              <a:rPr/>
              <a:t>Calcular anomalías tamporales de geopotencial del lado polar de 20°.</a:t>
            </a:r>
          </a:p>
          <a:p>
            <a:pPr lvl="1">
              <a:buAutoNum type="arabicPeriod"/>
            </a:pPr>
            <a:r>
              <a:rPr/>
              <a:t>Calcular el promedio zonal de las anomalías temporale de geopotencial en cada nivel.</a:t>
            </a:r>
          </a:p>
          <a:p>
            <a:pPr lvl="1">
              <a:buAutoNum type="arabicPeriod"/>
            </a:pPr>
            <a:r>
              <a:rPr/>
              <a:t>Hacer EOF de este promedio zonal </a:t>
            </a:r>
            <a:r>
              <a:rPr b="1"/>
              <a:t>de forma independiente para cada nivel</a:t>
            </a:r>
            <a:r>
              <a:rPr/>
              <a:t> (y pesando por la raiz del coseno de la latitud).</a:t>
            </a:r>
          </a:p>
          <a:p>
            <a:pPr lvl="0" marL="0" indent="0">
              <a:buNone/>
            </a:pPr>
            <a:r>
              <a:rPr/>
              <a:t>Datos: ERA5 y NCEP para el período 1979-2018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Varianza</a:t>
            </a:r>
            <a:r>
              <a:rPr/>
              <a:t> </a:t>
            </a:r>
            <a:r>
              <a:rPr/>
              <a:t>explicada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EOF1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EOF2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nivel.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6-SAM_asim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Patŕon</a:t>
            </a:r>
            <a:r>
              <a:rPr/>
              <a:t> </a:t>
            </a:r>
            <a:r>
              <a:rPr/>
              <a:t>espacial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altura</a:t>
            </a:r>
            <a:r>
              <a:rPr/>
              <a:t> </a:t>
            </a:r>
            <a:r>
              <a:rPr/>
              <a:t>geopotencial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asociado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nivel.</a:t>
            </a:r>
            <a:r>
              <a:rPr/>
              <a:t> </a:t>
            </a:r>
            <a:r>
              <a:rPr/>
              <a:t>ERA5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sombrado,</a:t>
            </a:r>
            <a:r>
              <a:rPr/>
              <a:t> </a:t>
            </a:r>
            <a:r>
              <a:rPr/>
              <a:t>NCEP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2020-05-29T21:38:20Z</dcterms:created>
  <dcterms:modified xsi:type="dcterms:W3CDTF">2020-05-29T21:38:20Z</dcterms:modified>
</cp:coreProperties>
</file>